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芫荽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https://sites.google.com/view/your-mother-like-me/%E9%A6%96%E9%A0%81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https://en.wikipedia.org/wiki/Lamb_and_mutton" TargetMode="External" Type="http://schemas.openxmlformats.org/officeDocument/2006/relationships/hyperlink"/><Relationship Id="rId6" Target="https://en.wikipedia.org/wiki/Cabbage" TargetMode="External" Type="http://schemas.openxmlformats.org/officeDocument/2006/relationships/hyperlink"/><Relationship Id="rId7" Target="https://en.wikipedia.org/wiki/Black_pepper" TargetMode="External" Type="http://schemas.openxmlformats.org/officeDocument/2006/relationships/hyperlink"/><Relationship Id="rId8" Target="https://en.wikipedia.org/wiki/Wheat_flour" TargetMode="External" Type="http://schemas.openxmlformats.org/officeDocument/2006/relationships/hyperlink"/><Relationship Id="rId9" Target="https://en.wikipedia.org/wiki/Potato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gif" Type="http://schemas.openxmlformats.org/officeDocument/2006/relationships/image"/><Relationship Id="rId11" Target="../media/image19.gif" Type="http://schemas.openxmlformats.org/officeDocument/2006/relationships/image"/><Relationship Id="rId12" Target="../media/image20.gif" Type="http://schemas.openxmlformats.org/officeDocument/2006/relationships/image"/><Relationship Id="rId13" Target="../media/image21.gif" Type="http://schemas.openxmlformats.org/officeDocument/2006/relationships/image"/><Relationship Id="rId14" Target="../media/image5.gif" Type="http://schemas.openxmlformats.org/officeDocument/2006/relationships/image"/><Relationship Id="rId15" Target="https://en.wikipedia.org/wiki/Embroidery" TargetMode="External" Type="http://schemas.openxmlformats.org/officeDocument/2006/relationships/hyperlink"/><Relationship Id="rId16" Target="https://en.wikipedia.org/wiki/Silver" TargetMode="External" Type="http://schemas.openxmlformats.org/officeDocument/2006/relationships/hyperlink"/><Relationship Id="rId17" Target="https://en.wikipedia.org/wiki/Gold" TargetMode="External" Type="http://schemas.openxmlformats.org/officeDocument/2006/relationships/hyperlink"/><Relationship Id="rId2" Target="../media/image11.gif" Type="http://schemas.openxmlformats.org/officeDocument/2006/relationships/image"/><Relationship Id="rId3" Target="../media/image12.gif" Type="http://schemas.openxmlformats.org/officeDocument/2006/relationships/image"/><Relationship Id="rId4" Target="../media/image3.gif" Type="http://schemas.openxmlformats.org/officeDocument/2006/relationships/image"/><Relationship Id="rId5" Target="../media/image13.gif" Type="http://schemas.openxmlformats.org/officeDocument/2006/relationships/image"/><Relationship Id="rId6" Target="../media/image14.gif" Type="http://schemas.openxmlformats.org/officeDocument/2006/relationships/image"/><Relationship Id="rId7" Target="../media/image15.gif" Type="http://schemas.openxmlformats.org/officeDocument/2006/relationships/image"/><Relationship Id="rId8" Target="../media/image16.gif" Type="http://schemas.openxmlformats.org/officeDocument/2006/relationships/image"/><Relationship Id="rId9" Target="../media/image17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https://zh.wikipedia.org/w/index.php?title=%E9%B9%BD%E6%B2%AB&amp;action=edit&amp;redlink=1" TargetMode="External" Type="http://schemas.openxmlformats.org/officeDocument/2006/relationships/hyperlink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11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gif" Type="http://schemas.openxmlformats.org/officeDocument/2006/relationships/image"/><Relationship Id="rId3" Target="../media/image1.gif" Type="http://schemas.openxmlformats.org/officeDocument/2006/relationships/image"/><Relationship Id="rId4" Target="../media/image21.gif" Type="http://schemas.openxmlformats.org/officeDocument/2006/relationships/image"/><Relationship Id="rId5" Target="../media/image18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000871" y="3945393"/>
            <a:ext cx="12286259" cy="2396214"/>
            <a:chOff x="0" y="0"/>
            <a:chExt cx="16381678" cy="31949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2235"/>
              <a:ext cx="16381678" cy="2038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78"/>
                </a:lnSpc>
              </a:pPr>
              <a:r>
                <a:rPr lang="en-US" sz="1052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挪威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62864"/>
              <a:ext cx="16381678" cy="632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6"/>
                </a:lnSpc>
                <a:spcBef>
                  <a:spcPct val="0"/>
                </a:spcBef>
              </a:pPr>
              <a:r>
                <a:rPr lang="en-US" sz="2804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By李宥霖、洪嘉成、蘇稚皓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10776" y="1028700"/>
            <a:ext cx="92184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猜猜看哪首是挪威國歌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741875"/>
            <a:ext cx="1036183" cy="61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  <a:spcBef>
                <a:spcPct val="0"/>
              </a:spcBef>
            </a:pPr>
            <a:r>
              <a:rPr lang="en-US" sz="3591" u="sng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  <a:hlinkClick r:id="rId4" tooltip="https://sites.google.com/view/your-mother-like-me/%E9%A6%96%E9%A0%81"/>
              </a:rPr>
              <a:t>連結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552718" cy="1956476"/>
            <a:chOff x="0" y="0"/>
            <a:chExt cx="10070291" cy="260863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0070291" cy="1579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56"/>
                </a:lnSpc>
                <a:spcBef>
                  <a:spcPct val="0"/>
                </a:spcBef>
              </a:pPr>
              <a:r>
                <a:rPr lang="en-US" sz="779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目錄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11971"/>
              <a:ext cx="10070291" cy="696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03073" y="2452863"/>
            <a:ext cx="9024204" cy="1134619"/>
            <a:chOff x="0" y="0"/>
            <a:chExt cx="12032272" cy="1512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816" cy="1512825"/>
            </a:xfrm>
            <a:custGeom>
              <a:avLst/>
              <a:gdLst/>
              <a:ahLst/>
              <a:cxnLst/>
              <a:rect r="r" b="b" t="t" l="l"/>
              <a:pathLst>
                <a:path h="1512825" w="1468816">
                  <a:moveTo>
                    <a:pt x="0" y="0"/>
                  </a:moveTo>
                  <a:lnTo>
                    <a:pt x="1468816" y="0"/>
                  </a:lnTo>
                  <a:lnTo>
                    <a:pt x="1468816" y="1512825"/>
                  </a:lnTo>
                  <a:lnTo>
                    <a:pt x="0" y="1512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135232" y="280761"/>
              <a:ext cx="9897039" cy="865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7"/>
                </a:lnSpc>
              </a:pPr>
              <a:r>
                <a:rPr lang="en-US" sz="391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飲食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58981" y="533582"/>
              <a:ext cx="550854" cy="407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en-US" sz="182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03073" y="3895824"/>
            <a:ext cx="9264683" cy="1164854"/>
            <a:chOff x="0" y="0"/>
            <a:chExt cx="12352910" cy="15531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192132" y="290527"/>
              <a:ext cx="10160778" cy="886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33"/>
                </a:lnSpc>
              </a:pPr>
              <a:r>
                <a:rPr lang="en-US" sz="4023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服裝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7957" cy="1553139"/>
            </a:xfrm>
            <a:custGeom>
              <a:avLst/>
              <a:gdLst/>
              <a:ahLst/>
              <a:cxnLst/>
              <a:rect r="r" b="b" t="t" l="l"/>
              <a:pathLst>
                <a:path h="1553139" w="1507957">
                  <a:moveTo>
                    <a:pt x="0" y="0"/>
                  </a:moveTo>
                  <a:lnTo>
                    <a:pt x="1507957" y="0"/>
                  </a:lnTo>
                  <a:lnTo>
                    <a:pt x="1507957" y="1553139"/>
                  </a:lnTo>
                  <a:lnTo>
                    <a:pt x="0" y="1553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71212" y="539291"/>
              <a:ext cx="565533" cy="426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8"/>
                </a:lnSpc>
              </a:pPr>
              <a:r>
                <a:rPr lang="en-US" sz="187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03073" y="5369020"/>
            <a:ext cx="9596566" cy="1206582"/>
            <a:chOff x="0" y="0"/>
            <a:chExt cx="12795421" cy="160877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270660" y="304006"/>
              <a:ext cx="10524762" cy="915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35"/>
                </a:lnSpc>
              </a:pPr>
              <a:r>
                <a:rPr lang="en-US" sz="4168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居住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1976" cy="1608776"/>
            </a:xfrm>
            <a:custGeom>
              <a:avLst/>
              <a:gdLst/>
              <a:ahLst/>
              <a:cxnLst/>
              <a:rect r="r" b="b" t="t" l="l"/>
              <a:pathLst>
                <a:path h="1608776" w="1561976">
                  <a:moveTo>
                    <a:pt x="0" y="0"/>
                  </a:moveTo>
                  <a:lnTo>
                    <a:pt x="1561976" y="0"/>
                  </a:lnTo>
                  <a:lnTo>
                    <a:pt x="1561976" y="1608776"/>
                  </a:lnTo>
                  <a:lnTo>
                    <a:pt x="0" y="1608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488092" y="560316"/>
              <a:ext cx="585792" cy="440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3"/>
                </a:lnSpc>
              </a:pPr>
              <a:r>
                <a:rPr lang="en-US" sz="194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03073" y="6888698"/>
            <a:ext cx="9024204" cy="1134619"/>
            <a:chOff x="0" y="0"/>
            <a:chExt cx="12032272" cy="151282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135232" y="280761"/>
              <a:ext cx="9897039" cy="865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87"/>
                </a:lnSpc>
              </a:pPr>
              <a:r>
                <a:rPr lang="en-US" sz="391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其他（包括節日）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68816" cy="1512825"/>
            </a:xfrm>
            <a:custGeom>
              <a:avLst/>
              <a:gdLst/>
              <a:ahLst/>
              <a:cxnLst/>
              <a:rect r="r" b="b" t="t" l="l"/>
              <a:pathLst>
                <a:path h="1512825" w="1468816">
                  <a:moveTo>
                    <a:pt x="0" y="0"/>
                  </a:moveTo>
                  <a:lnTo>
                    <a:pt x="1468816" y="0"/>
                  </a:lnTo>
                  <a:lnTo>
                    <a:pt x="1468816" y="1512825"/>
                  </a:lnTo>
                  <a:lnTo>
                    <a:pt x="0" y="1512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458981" y="533582"/>
              <a:ext cx="550854" cy="407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en-US" sz="182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4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5370" y="3694825"/>
            <a:ext cx="3367274" cy="3048479"/>
            <a:chOff x="0" y="0"/>
            <a:chExt cx="5580380" cy="5052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0" t="-6354" r="0" b="-63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48936" y="3751470"/>
            <a:ext cx="3360114" cy="2935190"/>
            <a:chOff x="0" y="0"/>
            <a:chExt cx="5975350" cy="52197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3"/>
              <a:stretch>
                <a:fillRect l="-27276" t="0" r="-2727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33241" y="3705484"/>
            <a:ext cx="3621518" cy="3027161"/>
            <a:chOff x="0" y="0"/>
            <a:chExt cx="4983480" cy="4165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4"/>
              <a:stretch>
                <a:fillRect l="-5040" t="0" r="-504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930182" y="7339920"/>
            <a:ext cx="4057650" cy="2168428"/>
            <a:chOff x="0" y="0"/>
            <a:chExt cx="5410200" cy="289123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5410200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Fårikål法里卡爾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35320"/>
              <a:ext cx="541020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由帶骨的</a:t>
              </a:r>
              <a:r>
                <a:rPr lang="en-US" sz="2200" u="sng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5" tooltip="https://en.wikipedia.org/wiki/Lamb_and_mutton"/>
                </a:rPr>
                <a:t>羊肉片、</a:t>
              </a:r>
              <a:r>
                <a:rPr lang="en-US" sz="2200" u="sng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6" tooltip="https://en.wikipedia.org/wiki/Cabbage"/>
                </a:rPr>
                <a:t>捲心菜</a:t>
              </a: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、整個</a:t>
              </a:r>
              <a:r>
                <a:rPr lang="en-US" sz="2200" u="sng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7" tooltip="https://en.wikipedia.org/wiki/Black_pepper"/>
                </a:rPr>
                <a:t>黑胡椒</a:t>
              </a: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和偶爾的一點</a:t>
              </a:r>
              <a:r>
                <a:rPr lang="en-US" sz="2200" u="sng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8" tooltip="https://en.wikipedia.org/wiki/Wheat_flour"/>
                </a:rPr>
                <a:t>小麥粉</a:t>
              </a: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組成，在砂鍋中煮幾個小時，傳統上與帶皮煮的</a:t>
              </a:r>
              <a:r>
                <a:rPr lang="en-US" sz="2200" u="sng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9" tooltip="https://en.wikipedia.org/wiki/Potato"/>
                </a:rPr>
                <a:t>土豆</a:t>
              </a: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一起食用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15175" y="7339920"/>
            <a:ext cx="4057650" cy="2558953"/>
            <a:chOff x="0" y="0"/>
            <a:chExt cx="5410200" cy="341193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5410200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lefse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35320"/>
              <a:ext cx="5410200" cy="2576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一種傳統的挪威軟麵包。它是用土豆米製成的，可以包括通用麵粉，還包括黃油、牛奶、奶油或豬油。它是在一個大而平的煎鍋上烹製的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00168" y="7339920"/>
            <a:ext cx="4057650" cy="2558953"/>
            <a:chOff x="0" y="0"/>
            <a:chExt cx="5410200" cy="341193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5410200" cy="67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Rakfisk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35320"/>
              <a:ext cx="5410200" cy="2576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挪威的一種魚類菜餚，由鱒魚或炭製成，加鹽並自動溶解兩到三個月，甚至長達一年。然後不經烹煮就食用Rakfisk，它具有強烈的氣味和刺鼻的鹹味。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30182" y="1592721"/>
            <a:ext cx="1442763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飲食文化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98428" y="415311"/>
            <a:ext cx="1845129" cy="169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906564" y="3216628"/>
            <a:ext cx="1845129" cy="12997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40707" y="1243670"/>
            <a:ext cx="1813371" cy="18451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86040" y="347139"/>
            <a:ext cx="1845129" cy="181909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158413" y="5781706"/>
            <a:ext cx="1783857" cy="13300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695386" y="8161723"/>
            <a:ext cx="1845129" cy="17408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704807" y="8335736"/>
            <a:ext cx="1775020" cy="18451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906564" y="106136"/>
            <a:ext cx="1740292" cy="184512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38856" y="754100"/>
            <a:ext cx="1651802" cy="184512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69951" y="5951058"/>
            <a:ext cx="1517940" cy="184512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144000" y="415311"/>
            <a:ext cx="1845129" cy="175092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5906564" y="8303878"/>
            <a:ext cx="1922596" cy="171458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969390" y="8032953"/>
            <a:ext cx="1474631" cy="1869621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90550" y="3736794"/>
            <a:ext cx="5641695" cy="3136829"/>
            <a:chOff x="0" y="0"/>
            <a:chExt cx="7522259" cy="418243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7522259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挪威傳統服飾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【布納德】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688621"/>
              <a:ext cx="7522259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485002" y="2986118"/>
            <a:ext cx="9421561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40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布納德有著超過400種不同的區域文化。男人和女人各有自己的服飾，人們可能會在婚禮或聖誕節時穿上傳統服飾，按照挪威的習俗，5月17日穿著布納德的款式應當符合家族發源地，或者說祖籍。</a:t>
            </a:r>
            <a:r>
              <a:rPr lang="en-US" sz="4099" u="sng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  <a:hlinkClick r:id="rId15" tooltip="https://en.wikipedia.org/wiki/Embroidery"/>
              </a:rPr>
              <a:t>刺繡</a:t>
            </a:r>
            <a:r>
              <a:rPr lang="en-US" sz="40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、圍巾、披肩以及手工製作的</a:t>
            </a:r>
            <a:r>
              <a:rPr lang="en-US" sz="4099" u="sng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  <a:hlinkClick r:id="rId16" tooltip="https://en.wikipedia.org/wiki/Silver"/>
              </a:rPr>
              <a:t>銀色</a:t>
            </a:r>
            <a:r>
              <a:rPr lang="en-US" sz="40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或</a:t>
            </a:r>
            <a:r>
              <a:rPr lang="en-US" sz="4099" u="sng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  <a:hlinkClick r:id="rId17" tooltip="https://en.wikipedia.org/wiki/Gold"/>
              </a:rPr>
              <a:t>金色</a:t>
            </a:r>
            <a:r>
              <a:rPr lang="en-US" sz="40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首飾</a:t>
            </a:r>
          </a:p>
          <a:p>
            <a:pPr algn="ctr">
              <a:lnSpc>
                <a:spcPts val="4919"/>
              </a:lnSpc>
            </a:pPr>
          </a:p>
          <a:p>
            <a:pPr algn="ctr">
              <a:lnSpc>
                <a:spcPts val="491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3630" y="216723"/>
            <a:ext cx="19152949" cy="14337907"/>
            <a:chOff x="0" y="0"/>
            <a:chExt cx="25537266" cy="191172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138710" cy="1631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65"/>
                </a:lnSpc>
                <a:spcBef>
                  <a:spcPct val="0"/>
                </a:spcBef>
              </a:pPr>
              <a:r>
                <a:rPr lang="en-US" sz="8054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居住: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6840481" y="6448249"/>
              <a:ext cx="0" cy="12668960"/>
            </a:xfrm>
            <a:prstGeom prst="line">
              <a:avLst/>
            </a:prstGeom>
            <a:ln cap="flat" w="16268">
              <a:solidFill>
                <a:srgbClr val="2B2B2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7190810" y="6077120"/>
              <a:ext cx="17626789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7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早期: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190810" y="7270709"/>
              <a:ext cx="17626789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從早期維京時代的簡易木造建築，逐漸發展出複雜精美的維京長船。</a:t>
              </a:r>
            </a:p>
            <a:p>
              <a:pPr algn="l" marL="0" indent="0" lvl="0">
                <a:lnSpc>
                  <a:spcPts val="41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190810" y="8984728"/>
              <a:ext cx="1834645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7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傳入基督教: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190810" y="10178317"/>
              <a:ext cx="18346456" cy="1912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日漸盛行的基督教，添增了教堂等羅曼式建築，獨特的拱、筒型拱頂、支撐著拱頂的十字形支柱以及穹棱拱頂，很大程度上都是受來自英格蘭宗教的影響。。</a:t>
              </a:r>
            </a:p>
            <a:p>
              <a:pPr algn="l" marL="0" indent="0" lvl="0">
                <a:lnSpc>
                  <a:spcPts val="3080"/>
                </a:lnSpc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6477452" y="6162845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8"/>
                  </a:lnTo>
                  <a:lnTo>
                    <a:pt x="0" y="570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3" t="0" r="-8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477452" y="9070453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83" t="0" r="-83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453009" y="2261200"/>
              <a:ext cx="17364590" cy="866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80"/>
                </a:lnSpc>
                <a:spcBef>
                  <a:spcPct val="0"/>
                </a:spcBef>
              </a:pPr>
              <a:r>
                <a:rPr lang="en-US" sz="3842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特色: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453009" y="3466736"/>
              <a:ext cx="17364590" cy="1972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45"/>
                </a:lnSpc>
              </a:pPr>
              <a:r>
                <a:rPr lang="en-US" sz="2818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隨著經濟環境、科技進步、人口變動以及文化變遷而演變，常</a:t>
              </a:r>
              <a:r>
                <a:rPr lang="en-US" sz="2818" u="none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明顯見其受外地建築影響，但又多半因挪威氣候條件：嚴冬、強風與沿海地帶的</a:t>
              </a:r>
              <a:r>
                <a:rPr lang="en-US" sz="2818" u="sng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6" tooltip="https://zh.wikipedia.org/w/index.php?title=%E9%B9%BD%E6%B2%AB&amp;action=edit&amp;redlink=1"/>
                </a:rPr>
                <a:t>鹽沫</a:t>
              </a:r>
              <a:r>
                <a:rPr lang="en-US" sz="2818" u="none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，而出現當地特色。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6477452" y="2346925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83" t="0" r="-83" b="0"/>
              </a:stretch>
            </a:blipFill>
          </p:spPr>
        </p:sp>
        <p:sp>
          <p:nvSpPr>
            <p:cNvPr name="AutoShape 14" id="14"/>
            <p:cNvSpPr/>
            <p:nvPr/>
          </p:nvSpPr>
          <p:spPr>
            <a:xfrm>
              <a:off x="6821431" y="2917748"/>
              <a:ext cx="11673" cy="3245097"/>
            </a:xfrm>
            <a:prstGeom prst="line">
              <a:avLst/>
            </a:prstGeom>
            <a:ln cap="flat" w="16268">
              <a:solidFill>
                <a:srgbClr val="2B2B2B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5765" y="804741"/>
            <a:ext cx="1797669" cy="1851531"/>
            <a:chOff x="0" y="0"/>
            <a:chExt cx="2396892" cy="2468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6892" cy="2468709"/>
            </a:xfrm>
            <a:custGeom>
              <a:avLst/>
              <a:gdLst/>
              <a:ahLst/>
              <a:cxnLst/>
              <a:rect r="r" b="b" t="t" l="l"/>
              <a:pathLst>
                <a:path h="2468709" w="2396892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59855" y="796627"/>
              <a:ext cx="1077181" cy="875454"/>
            </a:xfrm>
            <a:custGeom>
              <a:avLst/>
              <a:gdLst/>
              <a:ahLst/>
              <a:cxnLst/>
              <a:rect r="r" b="b" t="t" l="l"/>
              <a:pathLst>
                <a:path h="875454" w="1077181">
                  <a:moveTo>
                    <a:pt x="0" y="0"/>
                  </a:moveTo>
                  <a:lnTo>
                    <a:pt x="1077181" y="0"/>
                  </a:lnTo>
                  <a:lnTo>
                    <a:pt x="1077181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5765" y="5445936"/>
            <a:ext cx="1924218" cy="1798269"/>
            <a:chOff x="0" y="0"/>
            <a:chExt cx="2565623" cy="23976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623" cy="2397692"/>
            </a:xfrm>
            <a:custGeom>
              <a:avLst/>
              <a:gdLst/>
              <a:ahLst/>
              <a:cxnLst/>
              <a:rect r="r" b="b" t="t" l="l"/>
              <a:pathLst>
                <a:path h="2397692" w="2565623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41914" y="757948"/>
              <a:ext cx="881795" cy="881795"/>
            </a:xfrm>
            <a:custGeom>
              <a:avLst/>
              <a:gdLst/>
              <a:ahLst/>
              <a:cxnLst/>
              <a:rect r="r" b="b" t="t" l="l"/>
              <a:pathLst>
                <a:path h="881795" w="881795">
                  <a:moveTo>
                    <a:pt x="0" y="0"/>
                  </a:moveTo>
                  <a:lnTo>
                    <a:pt x="881795" y="0"/>
                  </a:lnTo>
                  <a:lnTo>
                    <a:pt x="881795" y="881796"/>
                  </a:lnTo>
                  <a:lnTo>
                    <a:pt x="0" y="88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06379" y="804741"/>
            <a:ext cx="1924218" cy="1798269"/>
            <a:chOff x="0" y="0"/>
            <a:chExt cx="2565623" cy="2397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623" cy="2397692"/>
            </a:xfrm>
            <a:custGeom>
              <a:avLst/>
              <a:gdLst/>
              <a:ahLst/>
              <a:cxnLst/>
              <a:rect r="r" b="b" t="t" l="l"/>
              <a:pathLst>
                <a:path h="2397692" w="2565623">
                  <a:moveTo>
                    <a:pt x="0" y="0"/>
                  </a:moveTo>
                  <a:lnTo>
                    <a:pt x="2565623" y="0"/>
                  </a:lnTo>
                  <a:lnTo>
                    <a:pt x="2565623" y="2397692"/>
                  </a:lnTo>
                  <a:lnTo>
                    <a:pt x="0" y="2397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38997" y="761119"/>
              <a:ext cx="687630" cy="875454"/>
            </a:xfrm>
            <a:custGeom>
              <a:avLst/>
              <a:gdLst/>
              <a:ahLst/>
              <a:cxnLst/>
              <a:rect r="r" b="b" t="t" l="l"/>
              <a:pathLst>
                <a:path h="875454" w="687630">
                  <a:moveTo>
                    <a:pt x="0" y="0"/>
                  </a:moveTo>
                  <a:lnTo>
                    <a:pt x="687629" y="0"/>
                  </a:lnTo>
                  <a:lnTo>
                    <a:pt x="687629" y="875454"/>
                  </a:lnTo>
                  <a:lnTo>
                    <a:pt x="0" y="87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32928" y="5210108"/>
            <a:ext cx="1797669" cy="1851531"/>
            <a:chOff x="0" y="0"/>
            <a:chExt cx="2396892" cy="24687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96892" cy="2468709"/>
            </a:xfrm>
            <a:custGeom>
              <a:avLst/>
              <a:gdLst/>
              <a:ahLst/>
              <a:cxnLst/>
              <a:rect r="r" b="b" t="t" l="l"/>
              <a:pathLst>
                <a:path h="2468709" w="2396892">
                  <a:moveTo>
                    <a:pt x="0" y="0"/>
                  </a:moveTo>
                  <a:lnTo>
                    <a:pt x="2396892" y="0"/>
                  </a:lnTo>
                  <a:lnTo>
                    <a:pt x="2396892" y="2468709"/>
                  </a:lnTo>
                  <a:lnTo>
                    <a:pt x="0" y="2468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21096" y="793457"/>
              <a:ext cx="954700" cy="881795"/>
            </a:xfrm>
            <a:custGeom>
              <a:avLst/>
              <a:gdLst/>
              <a:ahLst/>
              <a:cxnLst/>
              <a:rect r="r" b="b" t="t" l="l"/>
              <a:pathLst>
                <a:path h="881795" w="954700">
                  <a:moveTo>
                    <a:pt x="0" y="0"/>
                  </a:moveTo>
                  <a:lnTo>
                    <a:pt x="954700" y="0"/>
                  </a:lnTo>
                  <a:lnTo>
                    <a:pt x="954700" y="881795"/>
                  </a:lnTo>
                  <a:lnTo>
                    <a:pt x="0" y="88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019175"/>
            <a:ext cx="4293107" cy="119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3"/>
              </a:lnSpc>
              <a:spcBef>
                <a:spcPct val="0"/>
              </a:spcBef>
            </a:pPr>
            <a:r>
              <a:rPr lang="en-US" sz="7803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其他：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489882" y="2940066"/>
            <a:ext cx="6533257" cy="1491121"/>
            <a:chOff x="0" y="0"/>
            <a:chExt cx="8711009" cy="198816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85725"/>
              <a:ext cx="8711009" cy="946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31"/>
                </a:lnSpc>
                <a:spcBef>
                  <a:spcPct val="0"/>
                </a:spcBef>
              </a:pPr>
              <a:r>
                <a:rPr lang="en-US" sz="423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機票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91316"/>
              <a:ext cx="8711009" cy="69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50"/>
                </a:lnSpc>
              </a:pPr>
              <a:r>
                <a:rPr lang="en-US" sz="310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來回大約是30000元（一天半左右）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856925" y="7686695"/>
            <a:ext cx="4217374" cy="1341752"/>
            <a:chOff x="0" y="0"/>
            <a:chExt cx="5623165" cy="178900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85725"/>
              <a:ext cx="5623165" cy="860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37"/>
                </a:lnSpc>
                <a:spcBef>
                  <a:spcPct val="0"/>
                </a:spcBef>
              </a:pPr>
              <a:r>
                <a:rPr lang="en-US" sz="3812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阿爾塔岩畫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55283"/>
              <a:ext cx="5623165" cy="63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4"/>
                </a:lnSpc>
              </a:pPr>
              <a:r>
                <a:rPr lang="en-US" sz="279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就..用顏料畫在岩石上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925054" y="2940066"/>
            <a:ext cx="4686866" cy="1491121"/>
            <a:chOff x="0" y="0"/>
            <a:chExt cx="6249155" cy="198816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85725"/>
              <a:ext cx="6249155" cy="946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31"/>
                </a:lnSpc>
                <a:spcBef>
                  <a:spcPct val="0"/>
                </a:spcBef>
              </a:pPr>
              <a:r>
                <a:rPr lang="en-US" sz="423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極光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291316"/>
              <a:ext cx="6249155" cy="69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50"/>
                </a:lnSpc>
              </a:pPr>
              <a:r>
                <a:rPr lang="en-US" sz="310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大約每年的9、10、3月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906648" y="7686695"/>
            <a:ext cx="4850228" cy="1641900"/>
            <a:chOff x="0" y="0"/>
            <a:chExt cx="6466970" cy="218919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76200"/>
              <a:ext cx="6466970" cy="76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67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文化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34404"/>
              <a:ext cx="6466970" cy="1154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6"/>
                </a:lnSpc>
              </a:pPr>
              <a:r>
                <a:rPr lang="en-US" sz="249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包括維京文化，</a:t>
              </a:r>
            </a:p>
            <a:p>
              <a:pPr algn="ctr" marL="0" indent="0" lvl="0">
                <a:lnSpc>
                  <a:spcPts val="3496"/>
                </a:lnSpc>
              </a:pPr>
              <a:r>
                <a:rPr lang="en-US" sz="2497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原住民的薩米人文化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2996" y="-1282627"/>
            <a:ext cx="8708929" cy="12504718"/>
            <a:chOff x="0" y="0"/>
            <a:chExt cx="4137660" cy="594106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-468730" y="-288290"/>
              <a:ext cx="4956810" cy="6334760"/>
            </a:xfrm>
            <a:custGeom>
              <a:avLst/>
              <a:gdLst/>
              <a:ahLst/>
              <a:cxnLst/>
              <a:rect r="r" b="b" t="t" l="l"/>
              <a:pathLst>
                <a:path h="6334760" w="4956810">
                  <a:moveTo>
                    <a:pt x="4194810" y="824230"/>
                  </a:moveTo>
                  <a:cubicBezTo>
                    <a:pt x="3439160" y="146050"/>
                    <a:pt x="2043430" y="0"/>
                    <a:pt x="1540510" y="1047750"/>
                  </a:cubicBezTo>
                  <a:cubicBezTo>
                    <a:pt x="1342390" y="1484630"/>
                    <a:pt x="1449070" y="1979930"/>
                    <a:pt x="1390650" y="2440940"/>
                  </a:cubicBezTo>
                  <a:cubicBezTo>
                    <a:pt x="1309370" y="3079750"/>
                    <a:pt x="816610" y="3562350"/>
                    <a:pt x="594360" y="4147820"/>
                  </a:cubicBezTo>
                  <a:cubicBezTo>
                    <a:pt x="0" y="5591810"/>
                    <a:pt x="1640840" y="6334760"/>
                    <a:pt x="2834640" y="6216650"/>
                  </a:cubicBezTo>
                  <a:cubicBezTo>
                    <a:pt x="3460750" y="6215380"/>
                    <a:pt x="4194810" y="6047740"/>
                    <a:pt x="4489450" y="5431790"/>
                  </a:cubicBezTo>
                  <a:cubicBezTo>
                    <a:pt x="4790440" y="4765040"/>
                    <a:pt x="4417060" y="4028440"/>
                    <a:pt x="4403090" y="3336290"/>
                  </a:cubicBezTo>
                  <a:cubicBezTo>
                    <a:pt x="4385310" y="2500630"/>
                    <a:pt x="4956810" y="1489710"/>
                    <a:pt x="4194810" y="824230"/>
                  </a:cubicBezTo>
                  <a:close/>
                </a:path>
              </a:pathLst>
            </a:custGeom>
            <a:blipFill>
              <a:blip r:embed="rId2"/>
              <a:stretch>
                <a:fillRect l="0" t="-17607" r="-12491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83139" y="-2447914"/>
            <a:ext cx="5334494" cy="489582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07010" y="2606675"/>
            <a:ext cx="7746986" cy="5073650"/>
            <a:chOff x="0" y="0"/>
            <a:chExt cx="10329314" cy="67648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514725"/>
              <a:ext cx="10329314" cy="3250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99"/>
                </a:lnSpc>
              </a:pPr>
              <a:r>
                <a:rPr lang="en-US" sz="34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舉辦在2月的冰雪音樂節，就算說是時間上最冷的節日也不為過，不論樂器或場地的取材都來自冰塊；縱使再冷，大家還是會穿大衣出門聽演唱會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0329314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挪威之節慶：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冰雪音樂節</a:t>
              </a:r>
            </a:p>
          </p:txBody>
        </p:sp>
      </p:grpSp>
    </p:spTree>
  </p:cSld>
  <p:clrMapOvr>
    <a:masterClrMapping/>
  </p:clrMapOvr>
  <p:transition spd="fast">
    <p:cover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20124" y="4780374"/>
            <a:ext cx="13247752" cy="166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45"/>
              </a:lnSpc>
              <a:spcBef>
                <a:spcPct val="0"/>
              </a:spcBef>
            </a:pPr>
            <a:r>
              <a:rPr lang="en-US" sz="10954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THE END</a:t>
            </a: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DAGTnrhsFx0</dc:identifier>
  <dcterms:modified xsi:type="dcterms:W3CDTF">2011-08-01T06:04:30Z</dcterms:modified>
  <cp:revision>1</cp:revision>
  <dc:title>家政上台報告 挪威</dc:title>
</cp:coreProperties>
</file>